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6" r:id="rId3"/>
    <p:sldId id="257" r:id="rId4"/>
    <p:sldId id="261" r:id="rId5"/>
    <p:sldId id="260" r:id="rId6"/>
    <p:sldId id="262" r:id="rId7"/>
    <p:sldId id="263" r:id="rId8"/>
  </p:sldIdLst>
  <p:sldSz cx="12801600" cy="9601200" type="A3"/>
  <p:notesSz cx="6858000" cy="9144000"/>
  <p:defaultTextStyle>
    <a:defPPr>
      <a:defRPr lang="ru-RU"/>
    </a:defPPr>
    <a:lvl1pPr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D3AF2"/>
    <a:srgbClr val="EC4082"/>
    <a:srgbClr val="FF0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1" autoAdjust="0"/>
    <p:restoredTop sz="94701" autoAdjust="0"/>
  </p:normalViewPr>
  <p:slideViewPr>
    <p:cSldViewPr>
      <p:cViewPr>
        <p:scale>
          <a:sx n="66" d="100"/>
          <a:sy n="66" d="100"/>
        </p:scale>
        <p:origin x="-330" y="90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1290006" y="1979323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620838" y="1882775"/>
            <a:ext cx="88900" cy="904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005584" y="503857"/>
            <a:ext cx="10369296" cy="206105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2005584" y="2590090"/>
            <a:ext cx="10369296" cy="2453640"/>
          </a:xfrm>
        </p:spPr>
        <p:txBody>
          <a:bodyPr tIns="0"/>
          <a:lstStyle>
            <a:lvl1pPr marL="38405" indent="0" algn="l">
              <a:buNone/>
              <a:defRPr sz="3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FC36F6-3689-43C6-96CD-A568E8DCFF8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6179BC-9A6D-4056-8BA1-40E36A8B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9789-B60E-4EC5-952D-CC873DA4BE74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32AD-5B9B-420C-B1FB-55C690F5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01200" y="384495"/>
            <a:ext cx="2560320" cy="819213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384497"/>
            <a:ext cx="7787640" cy="819213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02C4-9C26-4138-AD85-CE328D6B4AB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FA56-E5F5-440C-A10E-0525E9CEF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009775" y="384175"/>
            <a:ext cx="10498138" cy="836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013325" y="8828088"/>
            <a:ext cx="2987675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C3A77-F389-4858-AFCF-80C3CF7C8E0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001000" y="8828088"/>
            <a:ext cx="4054475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058650" y="8828088"/>
            <a:ext cx="639763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B2CC-CE28-4B90-A393-5328775F7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8345-B50E-4B61-8B8B-F68466C57906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0436-BA5E-4543-ADBF-4B8EC0D40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3195638" y="0"/>
            <a:ext cx="9601200" cy="9601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3200400" y="0"/>
            <a:ext cx="106363" cy="9601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3041249" y="3940518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3371850" y="3844925"/>
            <a:ext cx="88900" cy="889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749" y="3640455"/>
            <a:ext cx="8961120" cy="3200400"/>
          </a:xfrm>
        </p:spPr>
        <p:txBody>
          <a:bodyPr anchor="t"/>
          <a:lstStyle>
            <a:lvl1pPr algn="l">
              <a:lnSpc>
                <a:spcPts val="6300"/>
              </a:lnSpc>
              <a:buNone/>
              <a:defRPr sz="56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9749" y="1493520"/>
            <a:ext cx="8961120" cy="2113597"/>
          </a:xfrm>
        </p:spPr>
        <p:txBody>
          <a:bodyPr anchor="b"/>
          <a:lstStyle>
            <a:lvl1pPr marL="25603" indent="0">
              <a:lnSpc>
                <a:spcPts val="3220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428382-0ED2-4E84-B444-F8D537AF2DAF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036E41-E103-4B8E-9DC5-CB5AE1CF8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384048"/>
            <a:ext cx="10497312" cy="16002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9851" y="2133600"/>
            <a:ext cx="5120640" cy="652881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86523" y="2133600"/>
            <a:ext cx="5120640" cy="652881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FE1E-EABF-48A8-8990-B9AD9E07E9F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0EA-0DBB-4127-A523-E751ED4A8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7224470"/>
            <a:ext cx="11521440" cy="1600200"/>
          </a:xfrm>
        </p:spPr>
        <p:txBody>
          <a:bodyPr/>
          <a:lstStyle>
            <a:lvl1pPr algn="ctr">
              <a:defRPr sz="63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528816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40080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28816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B241A-D9AB-4F06-97E9-ADE159952B0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8519-00A5-458A-9EE8-9C8A499F5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384048"/>
            <a:ext cx="10497312" cy="16002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9CA2-23B8-4742-887A-85B9A6E8425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6658-82D0-41C1-956A-D9B14F94D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420813" y="0"/>
            <a:ext cx="11380787" cy="9601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420813" y="0"/>
            <a:ext cx="103187" cy="9601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BDEBA-FC04-4892-B4A8-C462C84D8BE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60D3DA-3EB3-44F7-84DD-0883FA2AC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03489"/>
            <a:ext cx="5334000" cy="1626870"/>
          </a:xfrm>
          <a:ln>
            <a:noFill/>
          </a:ln>
        </p:spPr>
        <p:txBody>
          <a:bodyPr anchor="b"/>
          <a:lstStyle>
            <a:lvl1pPr algn="l">
              <a:lnSpc>
                <a:spcPts val="2800"/>
              </a:lnSpc>
              <a:buNone/>
              <a:defRPr sz="31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0080" y="1969750"/>
            <a:ext cx="5334000" cy="977900"/>
          </a:xfrm>
        </p:spPr>
        <p:txBody>
          <a:bodyPr/>
          <a:lstStyle>
            <a:lvl1pPr marL="64008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0080" y="2987041"/>
            <a:ext cx="11414760" cy="558958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108C-6B68-4B54-97BC-09B0F290CEE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3930-92A3-45CE-9B73-E4646B872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1066800" y="1493520"/>
            <a:ext cx="6400800" cy="64008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8016" tIns="384048" rIns="128016" bIns="64008">
            <a:normAutofit/>
          </a:bodyPr>
          <a:lstStyle>
            <a:extLst/>
          </a:lstStyle>
          <a:p>
            <a:pPr indent="-396850" defTabSz="1280049" fontAlgn="auto">
              <a:lnSpc>
                <a:spcPts val="42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45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555625" y="1336675"/>
            <a:ext cx="960438" cy="28575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7005638" y="1311275"/>
            <a:ext cx="908050" cy="28575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654" y="1493520"/>
            <a:ext cx="3840480" cy="2773680"/>
          </a:xfrm>
        </p:spPr>
        <p:txBody>
          <a:bodyPr anchor="b">
            <a:noAutofit/>
          </a:bodyPr>
          <a:lstStyle>
            <a:lvl1pPr algn="l">
              <a:buNone/>
              <a:defRPr sz="29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73480" y="1600205"/>
            <a:ext cx="6187440" cy="4920343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384048">
            <a:normAutofit/>
          </a:bodyPr>
          <a:lstStyle>
            <a:lvl1pPr marL="0" indent="0" algn="l" eaLnBrk="1" latinLnBrk="0" hangingPunct="1">
              <a:buNone/>
              <a:defRPr sz="45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3480" y="6720840"/>
            <a:ext cx="6187440" cy="1066800"/>
          </a:xfrm>
        </p:spPr>
        <p:txBody>
          <a:bodyPr anchor="ctr"/>
          <a:lstStyle>
            <a:lvl1pPr marL="0" indent="0" algn="l">
              <a:lnSpc>
                <a:spcPts val="2240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C43524-B0B9-4596-A7FE-B13CFDBC5F1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827484-0082-46D5-9663-FC4EAAF16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143000" y="-1143000"/>
            <a:ext cx="2295525" cy="22955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236538" y="30163"/>
            <a:ext cx="2382837" cy="238283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56034" y="1477108"/>
            <a:ext cx="1576004" cy="154367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417638" y="0"/>
            <a:ext cx="11383962" cy="9601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9775" y="384175"/>
            <a:ext cx="10498138" cy="1600200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2009775" y="2027238"/>
            <a:ext cx="10498138" cy="67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013325" y="8828088"/>
            <a:ext cx="2987675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r" defTabSz="128004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BD1B812-8E16-4951-81DB-3B1819A73CC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8001000" y="8828088"/>
            <a:ext cx="4054475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defTabSz="128004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2058650" y="8828088"/>
            <a:ext cx="639763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ctr" defTabSz="128004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56EFCA1-192D-4BDC-8393-FDE147DC3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420813" y="0"/>
            <a:ext cx="103187" cy="9601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698" r:id="rId3"/>
    <p:sldLayoutId id="2147483694" r:id="rId4"/>
    <p:sldLayoutId id="2147483693" r:id="rId5"/>
    <p:sldLayoutId id="2147483692" r:id="rId6"/>
    <p:sldLayoutId id="2147483699" r:id="rId7"/>
    <p:sldLayoutId id="2147483691" r:id="rId8"/>
    <p:sldLayoutId id="2147483700" r:id="rId9"/>
    <p:sldLayoutId id="2147483690" r:id="rId10"/>
    <p:sldLayoutId id="2147483689" r:id="rId11"/>
    <p:sldLayoutId id="2147483696" r:id="rId12"/>
  </p:sldLayoutIdLst>
  <p:transition spd="slow">
    <p:wheel/>
  </p:transition>
  <p:txStyles>
    <p:titleStyle>
      <a:lvl1pPr algn="l" rtl="0" fontAlgn="base">
        <a:spcBef>
          <a:spcPct val="0"/>
        </a:spcBef>
        <a:spcAft>
          <a:spcPct val="0"/>
        </a:spcAft>
        <a:defRPr sz="60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6000">
          <a:solidFill>
            <a:srgbClr val="572314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6000">
          <a:solidFill>
            <a:srgbClr val="572314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6000">
          <a:solidFill>
            <a:srgbClr val="572314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6000">
          <a:solidFill>
            <a:srgbClr val="57231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>
          <a:solidFill>
            <a:srgbClr val="57231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>
          <a:solidFill>
            <a:srgbClr val="57231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>
          <a:solidFill>
            <a:srgbClr val="57231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>
          <a:solidFill>
            <a:srgbClr val="572314"/>
          </a:solidFill>
          <a:latin typeface="Arial" charset="0"/>
        </a:defRPr>
      </a:lvl9pPr>
      <a:extLst/>
    </p:titleStyle>
    <p:bodyStyle>
      <a:lvl1pPr marL="511175" indent="-395288" algn="l" rtl="0" fontAlgn="base">
        <a:spcBef>
          <a:spcPts val="838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31788" algn="l" rtl="0" fontAlgn="base">
        <a:spcBef>
          <a:spcPts val="77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425" indent="-3190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113" indent="-24288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688" indent="-255588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25603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701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982773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i="1" dirty="0" smtClean="0">
                <a:solidFill>
                  <a:srgbClr val="5D3AF2"/>
                </a:solidFill>
              </a:rPr>
              <a:t>Скоро в школу</a:t>
            </a:r>
            <a:endParaRPr lang="ru-RU" sz="8800" i="1" dirty="0">
              <a:solidFill>
                <a:srgbClr val="5D3AF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1644" y="6600800"/>
            <a:ext cx="10549836" cy="3000400"/>
          </a:xfrm>
        </p:spPr>
        <p:txBody>
          <a:bodyPr/>
          <a:lstStyle/>
          <a:p>
            <a:pPr algn="r"/>
            <a:endParaRPr lang="ru-RU" sz="2800" dirty="0" smtClean="0"/>
          </a:p>
          <a:p>
            <a:pPr algn="r"/>
            <a:r>
              <a:rPr lang="ru-RU" sz="2400" b="1" dirty="0" smtClean="0"/>
              <a:t>учитель-логопед </a:t>
            </a:r>
          </a:p>
          <a:p>
            <a:pPr algn="r"/>
            <a:r>
              <a:rPr lang="ru-RU" sz="2400" b="1" dirty="0" smtClean="0"/>
              <a:t>Волкова Анастасия Сергеевна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МОУ СОШ №57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Г. </a:t>
            </a:r>
            <a:r>
              <a:rPr lang="ru-RU" sz="2400" b="1" smtClean="0"/>
              <a:t>Ярославль</a:t>
            </a:r>
            <a:endParaRPr lang="ru-RU" sz="2400" b="1" dirty="0"/>
          </a:p>
        </p:txBody>
      </p:sp>
      <p:pic>
        <p:nvPicPr>
          <p:cNvPr id="46082" name="Picture 2" descr="D:\АННА\Картинки, Рамки\ЛОГОПЕД\Логопед\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58" y="2728898"/>
            <a:ext cx="5387573" cy="4310058"/>
          </a:xfrm>
          <a:prstGeom prst="rect">
            <a:avLst/>
          </a:prstGeom>
          <a:noFill/>
        </p:spPr>
      </p:pic>
      <p:pic>
        <p:nvPicPr>
          <p:cNvPr id="46083" name="Picture 3" descr="D:\АННА\Картинки, Рамки\ЛОГОПЕД\Логопед\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502" y="4086220"/>
            <a:ext cx="3795719" cy="30264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1644" y="371444"/>
            <a:ext cx="9929882" cy="892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Качество учебной деятельности будет зависеть от того, насколько были сформированы следующие предпосылки в дошкольном периоде:</a:t>
            </a:r>
          </a:p>
          <a:p>
            <a:pPr defTabSz="914400">
              <a:spcAft>
                <a:spcPts val="60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  <a:latin typeface="+mj-lt"/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28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хорошее физическое развитие ребенка; </a:t>
            </a:r>
            <a:endParaRPr lang="ru-RU" sz="11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defTabSz="914400" eaLnBrk="0" hangingPunct="0">
              <a:spcAft>
                <a:spcPts val="60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  <a:latin typeface="+mn-lt"/>
                <a:ea typeface="Times New Roman" pitchFamily="18" charset="0"/>
                <a:cs typeface="Arial" pitchFamily="34" charset="0"/>
              </a:rPr>
              <a:t>•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развитый физический слух; </a:t>
            </a:r>
            <a:endParaRPr lang="ru-RU" sz="11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defTabSz="914400" eaLnBrk="0" hangingPunct="0">
              <a:spcAft>
                <a:spcPts val="600"/>
              </a:spcAft>
              <a:defRPr/>
            </a:pPr>
            <a:r>
              <a:rPr lang="ru-RU" sz="2800" dirty="0">
                <a:solidFill>
                  <a:srgbClr val="7030A0"/>
                </a:solidFill>
                <a:latin typeface="+mn-lt"/>
                <a:ea typeface="Times New Roman" pitchFamily="18" charset="0"/>
                <a:cs typeface="Arial" pitchFamily="34" charset="0"/>
              </a:rPr>
              <a:t>•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развитая мелкая моторика пальцев рук, общая моторика; </a:t>
            </a:r>
            <a:endParaRPr lang="ru-RU" sz="11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defTabSz="914400" eaLnBrk="0" hangingPunct="0">
              <a:spcAft>
                <a:spcPts val="600"/>
              </a:spcAft>
              <a:defRPr/>
            </a:pPr>
            <a:r>
              <a:rPr lang="ru-RU" sz="2800" dirty="0">
                <a:solidFill>
                  <a:srgbClr val="7030A0"/>
                </a:solidFill>
                <a:latin typeface="+mn-lt"/>
                <a:ea typeface="Times New Roman" pitchFamily="18" charset="0"/>
                <a:cs typeface="Arial" pitchFamily="34" charset="0"/>
              </a:rPr>
              <a:t>•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нормальное функционирование ЦНС; </a:t>
            </a:r>
            <a:endParaRPr lang="ru-RU" sz="11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defTabSz="914400" eaLnBrk="0" hangingPunct="0">
              <a:spcAft>
                <a:spcPts val="600"/>
              </a:spcAft>
              <a:defRPr/>
            </a:pPr>
            <a:r>
              <a:rPr lang="ru-RU" sz="2800" dirty="0">
                <a:solidFill>
                  <a:srgbClr val="7030A0"/>
                </a:solidFill>
                <a:latin typeface="+mn-lt"/>
                <a:ea typeface="Times New Roman" pitchFamily="18" charset="0"/>
                <a:cs typeface="Arial" pitchFamily="34" charset="0"/>
              </a:rPr>
              <a:t>•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владение знаниями и представлениями об окружающем мире (пространство, время, счетные операции); </a:t>
            </a:r>
            <a:endParaRPr lang="ru-RU" sz="11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defTabSz="914400" eaLnBrk="0" hangingPunct="0">
              <a:spcAft>
                <a:spcPts val="600"/>
              </a:spcAft>
              <a:defRPr/>
            </a:pPr>
            <a:r>
              <a:rPr lang="ru-RU" sz="2800" dirty="0">
                <a:solidFill>
                  <a:srgbClr val="7030A0"/>
                </a:solidFill>
                <a:latin typeface="+mn-lt"/>
                <a:ea typeface="Times New Roman" pitchFamily="18" charset="0"/>
                <a:cs typeface="Arial" pitchFamily="34" charset="0"/>
              </a:rPr>
              <a:t>•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произвольное внимание, опосредованное запоминание, умение слушать учителя; </a:t>
            </a:r>
            <a:endParaRPr lang="ru-RU" sz="11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defTabSz="914400" eaLnBrk="0" hangingPunct="0">
              <a:spcAft>
                <a:spcPts val="600"/>
              </a:spcAft>
              <a:defRPr/>
            </a:pPr>
            <a:r>
              <a:rPr lang="ru-RU" sz="2800" dirty="0">
                <a:solidFill>
                  <a:srgbClr val="7030A0"/>
                </a:solidFill>
                <a:latin typeface="+mn-lt"/>
                <a:ea typeface="Times New Roman" pitchFamily="18" charset="0"/>
                <a:cs typeface="Arial" pitchFamily="34" charset="0"/>
              </a:rPr>
              <a:t>•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познавательная активность, желание учиться, интерес к знаниям, любознательность; </a:t>
            </a:r>
            <a:endParaRPr lang="ru-RU" sz="11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defTabSz="914400" eaLnBrk="0" hangingPunct="0">
              <a:spcAft>
                <a:spcPts val="600"/>
              </a:spcAft>
              <a:defRPr/>
            </a:pPr>
            <a:r>
              <a:rPr lang="ru-RU" sz="2800" dirty="0">
                <a:solidFill>
                  <a:srgbClr val="7030A0"/>
                </a:solidFill>
                <a:latin typeface="+mn-lt"/>
                <a:ea typeface="Times New Roman" pitchFamily="18" charset="0"/>
                <a:cs typeface="Arial" pitchFamily="34" charset="0"/>
              </a:rPr>
              <a:t>•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коммуникативная деятельность, готовность к совместной с другими детьми работе, сотрудничеству, взаимопомощи. </a:t>
            </a:r>
            <a:endParaRPr lang="ru-RU" sz="32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43082" y="300007"/>
            <a:ext cx="10215634" cy="7232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Критерии готовности к школьному обучению </a:t>
            </a:r>
          </a:p>
          <a:p>
            <a:pPr algn="just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algn="just" defTabSz="1280049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ln/>
                <a:solidFill>
                  <a:srgbClr val="002060"/>
                </a:solidFill>
              </a:rPr>
              <a:t>1. </a:t>
            </a:r>
            <a:r>
              <a:rPr lang="ru-RU" sz="2800" b="1" dirty="0" err="1">
                <a:ln/>
                <a:solidFill>
                  <a:srgbClr val="002060"/>
                </a:solidFill>
              </a:rPr>
              <a:t>Сформированность</a:t>
            </a:r>
            <a:r>
              <a:rPr lang="ru-RU" sz="2800" b="1" dirty="0">
                <a:ln/>
                <a:solidFill>
                  <a:srgbClr val="002060"/>
                </a:solidFill>
              </a:rPr>
              <a:t> звуковой стороны речи. </a:t>
            </a:r>
          </a:p>
          <a:p>
            <a:pPr algn="just" defTabSz="1280049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ln/>
                <a:solidFill>
                  <a:srgbClr val="002060"/>
                </a:solidFill>
              </a:rPr>
              <a:t>2. Полная </a:t>
            </a:r>
            <a:r>
              <a:rPr lang="ru-RU" sz="2800" b="1" dirty="0" err="1">
                <a:ln/>
                <a:solidFill>
                  <a:srgbClr val="002060"/>
                </a:solidFill>
              </a:rPr>
              <a:t>сформированность</a:t>
            </a:r>
            <a:r>
              <a:rPr lang="ru-RU" sz="2800" b="1" dirty="0">
                <a:ln/>
                <a:solidFill>
                  <a:srgbClr val="002060"/>
                </a:solidFill>
              </a:rPr>
              <a:t> фонематических процессов, умение слышать и различать, дифференцировать фонемы (звуки) родного языка.</a:t>
            </a:r>
          </a:p>
          <a:p>
            <a:pPr algn="just" defTabSz="1280049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ln/>
                <a:solidFill>
                  <a:srgbClr val="002060"/>
                </a:solidFill>
              </a:rPr>
              <a:t>3. Готовность к звукобуквенному анализу и синтезу звукового состава речи. Дети должны знать и правильно употреблять термины «звук», «слог», «слово», «предложение», звуки гласный, согласный, звонкий, глухой, твердый, мягкий.</a:t>
            </a:r>
          </a:p>
          <a:p>
            <a:pPr algn="just" defTabSz="1280049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ln/>
                <a:solidFill>
                  <a:srgbClr val="002060"/>
                </a:solidFill>
              </a:rPr>
              <a:t>4. Умение пользоваться разными способами словообразования. </a:t>
            </a:r>
          </a:p>
          <a:p>
            <a:pPr algn="just" defTabSz="1280049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ln/>
                <a:solidFill>
                  <a:srgbClr val="002060"/>
                </a:solidFill>
              </a:rPr>
              <a:t>5. </a:t>
            </a:r>
            <a:r>
              <a:rPr lang="ru-RU" sz="2800" b="1" dirty="0" err="1">
                <a:ln/>
                <a:solidFill>
                  <a:srgbClr val="002060"/>
                </a:solidFill>
              </a:rPr>
              <a:t>Сформированность</a:t>
            </a:r>
            <a:r>
              <a:rPr lang="ru-RU" sz="2800" b="1" dirty="0">
                <a:ln/>
                <a:solidFill>
                  <a:srgbClr val="002060"/>
                </a:solidFill>
              </a:rPr>
              <a:t> грамматического строя речи: умение пользоваться развернутой фразовой речью, умение работать с предложением.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1578" y="657196"/>
            <a:ext cx="10930014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Самое главное </a:t>
            </a: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для хороших результатов - это сотрудничество логопеда и родителей! 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8434" name="Picture 1" descr="D:\АННА\Картинки, Рамки\ЛОГОПЕД\Логопед\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1475"/>
            <a:ext cx="106711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D:\АННА\Картинки, Рамки\ЛОГОПЕД\Логопед\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694363"/>
            <a:ext cx="557212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206" y="300006"/>
            <a:ext cx="10358510" cy="89409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	                                            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Дисграфия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– это       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                                                  неспособность (или сложность)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                                                  овладеть письмом при нормальном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                                                  развитии интеллекта.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                                                  Это определённое нарушение письма.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	                                             При </a:t>
            </a:r>
            <a:r>
              <a:rPr lang="ru-RU" b="1" i="1" dirty="0" err="1">
                <a:solidFill>
                  <a:srgbClr val="002060"/>
                </a:solidFill>
                <a:latin typeface="+mn-lt"/>
              </a:rPr>
              <a:t>дисграфии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нарушается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                                                  написание по фонетическому 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                                                  принципу, в результате чего возникает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большое количество специфических  шибок, искажающих звуковой состав слова.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     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Дислексия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- избирательное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нарушение способности к овладению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навыком чтения при сохранении о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latin typeface="+mn-lt"/>
              </a:rPr>
              <a:t>бщей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способности к обучению.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Она характеризуется неспособностью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быстро и правильно распознавать 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слова. Вторично возникают нарушения понимания текста, дефицит читательского опыта и словаря.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     При </a:t>
            </a:r>
            <a:r>
              <a:rPr lang="ru-RU" b="1" i="1" dirty="0" err="1">
                <a:solidFill>
                  <a:srgbClr val="002060"/>
                </a:solidFill>
                <a:latin typeface="+mn-lt"/>
              </a:rPr>
              <a:t>дислексии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: чтение замедленное, по слогам или по буквам, угадывающее, с ошибками в виде замен или перестановок букв; понимание смысла прочитанного нарушается в разной степени.</a:t>
            </a:r>
          </a:p>
          <a:p>
            <a:pPr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</a:p>
        </p:txBody>
      </p:sp>
      <p:pic>
        <p:nvPicPr>
          <p:cNvPr id="17410" name="Picture 2" descr="D:\АННА\Картинки, Рамки\ЛОГОПЕД\Логопед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300038"/>
            <a:ext cx="45767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АННА\Картинки, Рамки\ЛОГОПЕД\Логопед\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063" y="3943350"/>
            <a:ext cx="50625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getImage?photoId=403132255989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082" y="1157262"/>
            <a:ext cx="10168981" cy="664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68" y="1014386"/>
            <a:ext cx="10572824" cy="821763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Спасибо за внимание</a:t>
            </a: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defTabSz="12800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Ваша речь в ваших руках</a:t>
            </a:r>
          </a:p>
        </p:txBody>
      </p:sp>
      <p:pic>
        <p:nvPicPr>
          <p:cNvPr id="20482" name="Picture 1" descr="D:\АННА\Картинки, Рамки\ЛОГОПЕД\Логопед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3" y="1674813"/>
            <a:ext cx="63246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870</TotalTime>
  <Words>235</Words>
  <Application>Microsoft Office PowerPoint</Application>
  <PresentationFormat>A3 Paper (297x420 mm)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Солнцестояние</vt:lpstr>
      <vt:lpstr>Скоро в школу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user</cp:lastModifiedBy>
  <cp:revision>70</cp:revision>
  <dcterms:created xsi:type="dcterms:W3CDTF">2013-09-12T14:33:20Z</dcterms:created>
  <dcterms:modified xsi:type="dcterms:W3CDTF">2015-11-09T05:48:56Z</dcterms:modified>
</cp:coreProperties>
</file>